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593" r:id="rId4"/>
  </p:sldMasterIdLst>
  <p:notesMasterIdLst>
    <p:notesMasterId r:id="rId28"/>
  </p:notesMasterIdLst>
  <p:handoutMasterIdLst>
    <p:handoutMasterId r:id="rId29"/>
  </p:handoutMasterIdLst>
  <p:sldIdLst>
    <p:sldId id="458" r:id="rId5"/>
    <p:sldId id="472" r:id="rId6"/>
    <p:sldId id="481" r:id="rId7"/>
    <p:sldId id="505" r:id="rId8"/>
    <p:sldId id="514" r:id="rId9"/>
    <p:sldId id="515" r:id="rId10"/>
    <p:sldId id="518" r:id="rId11"/>
    <p:sldId id="483" r:id="rId12"/>
    <p:sldId id="516" r:id="rId13"/>
    <p:sldId id="517" r:id="rId14"/>
    <p:sldId id="482" r:id="rId15"/>
    <p:sldId id="510" r:id="rId16"/>
    <p:sldId id="511" r:id="rId17"/>
    <p:sldId id="376" r:id="rId18"/>
    <p:sldId id="500" r:id="rId19"/>
    <p:sldId id="502" r:id="rId20"/>
    <p:sldId id="512" r:id="rId21"/>
    <p:sldId id="503" r:id="rId22"/>
    <p:sldId id="479" r:id="rId23"/>
    <p:sldId id="475" r:id="rId24"/>
    <p:sldId id="391" r:id="rId25"/>
    <p:sldId id="513" r:id="rId26"/>
    <p:sldId id="504" r:id="rId27"/>
  </p:sldIdLst>
  <p:sldSz cx="9144000" cy="5143500" type="screen16x9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518" autoAdjust="0"/>
  </p:normalViewPr>
  <p:slideViewPr>
    <p:cSldViewPr snapToGrid="0" snapToObjects="1">
      <p:cViewPr>
        <p:scale>
          <a:sx n="95" d="100"/>
          <a:sy n="95" d="100"/>
        </p:scale>
        <p:origin x="-570" y="-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700" y="7"/>
            <a:ext cx="4302625" cy="34026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8F3F4F22-519A-410E-A89E-0938DA3D7879}" type="datetimeFigureOut">
              <a:rPr lang="en-US"/>
              <a:pPr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324"/>
            <a:ext cx="4302625" cy="34026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700" y="6456324"/>
            <a:ext cx="4302625" cy="340264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F7AAD21D-8C7F-4504-8A6B-97A0EB8E10A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1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4302625" cy="34026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700" y="7"/>
            <a:ext cx="4302625" cy="340265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BB942457-B217-4942-B040-E194BC192A0F}" type="datetimeFigureOut">
              <a:rPr lang="en-US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2" y="3228713"/>
            <a:ext cx="7942238" cy="305911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24"/>
            <a:ext cx="4302625" cy="340264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700" y="6456324"/>
            <a:ext cx="4302625" cy="340264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E7BD2F5-FE3B-4973-8DA8-221D681106A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1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Geneva" pitchFamily="12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863" indent="-285717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2866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013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160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307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453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8600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5747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/>
            <a:fld id="{8AE2ABD9-ACA1-4CFE-9E24-A35C2A54354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Geneva" pitchFamily="12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863" indent="-285717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2866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013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160" indent="-228573" eaLnBrk="0" hangingPunct="0"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307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453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8600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5747" indent="-228573" defTabSz="4571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eaLnBrk="1" hangingPunct="1"/>
            <a:fld id="{8AE2ABD9-ACA1-4CFE-9E24-A35C2A54354D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799,306,76€ voor initiële</a:t>
            </a:r>
            <a:r>
              <a:rPr lang="nl-BE" baseline="0" dirty="0" smtClean="0"/>
              <a:t> waarde van 6,412,405,32 + 9,496,418,27 PRINTING</a:t>
            </a:r>
          </a:p>
          <a:p>
            <a:r>
              <a:rPr lang="nl-BE" baseline="0" dirty="0" smtClean="0"/>
              <a:t>22K op resterende waarde van 634K€ IT</a:t>
            </a:r>
          </a:p>
          <a:p>
            <a:r>
              <a:rPr lang="nl-BE" baseline="0" dirty="0" smtClean="0"/>
              <a:t>=&gt; 15,930K€ waarde voor 821K€ of 5,1%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D2F5-FE3B-4973-8DA8-221D681106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799,306,76€ voor initiële</a:t>
            </a:r>
            <a:r>
              <a:rPr lang="nl-BE" baseline="0" dirty="0" smtClean="0"/>
              <a:t> waarde van 6,412,405,32 + 9,496,418,27 PRINTING</a:t>
            </a:r>
          </a:p>
          <a:p>
            <a:r>
              <a:rPr lang="nl-BE" baseline="0" dirty="0" smtClean="0"/>
              <a:t>22K op resterende waarde van 634K€ IT</a:t>
            </a:r>
          </a:p>
          <a:p>
            <a:r>
              <a:rPr lang="nl-BE" baseline="0" dirty="0" smtClean="0"/>
              <a:t>=&gt; 15,930K€ waarde voor 821K€ of 5,1%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D2F5-FE3B-4973-8DA8-221D681106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799,306,76€ voor initiële</a:t>
            </a:r>
            <a:r>
              <a:rPr lang="nl-BE" baseline="0" dirty="0" smtClean="0"/>
              <a:t> waarde van 6,412,405,32 + 9,496,418,27 PRINTING</a:t>
            </a:r>
          </a:p>
          <a:p>
            <a:r>
              <a:rPr lang="nl-BE" baseline="0" dirty="0" smtClean="0"/>
              <a:t>22K op resterende waarde van 634K€ IT</a:t>
            </a:r>
          </a:p>
          <a:p>
            <a:r>
              <a:rPr lang="nl-BE" baseline="0" dirty="0" smtClean="0"/>
              <a:t>=&gt; 15,930K€ waarde voor 821K€ of 5,1%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D2F5-FE3B-4973-8DA8-221D681106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799,306,76€ voor initiële</a:t>
            </a:r>
            <a:r>
              <a:rPr lang="nl-BE" baseline="0" dirty="0" smtClean="0"/>
              <a:t> waarde van 6,412,405,32 + 9,496,418,27 PRINTING</a:t>
            </a:r>
          </a:p>
          <a:p>
            <a:r>
              <a:rPr lang="nl-BE" baseline="0" dirty="0" smtClean="0"/>
              <a:t>22K op resterende waarde van 634K€ IT</a:t>
            </a:r>
          </a:p>
          <a:p>
            <a:r>
              <a:rPr lang="nl-BE" baseline="0" dirty="0" smtClean="0"/>
              <a:t>=&gt; 15,930K€ waarde voor 821K€ of 5,1%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BD2F5-FE3B-4973-8DA8-221D681106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CCF4C-F0D0-2C4B-AA11-7B0AD16DA6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9769" y="2435783"/>
            <a:ext cx="5795330" cy="712841"/>
          </a:xfrm>
        </p:spPr>
        <p:txBody>
          <a:bodyPr>
            <a:noAutofit/>
          </a:bodyPr>
          <a:lstStyle>
            <a:lvl1pPr algn="r">
              <a:defRPr sz="5000" b="1">
                <a:latin typeface="Arial"/>
                <a:cs typeface="Arial"/>
              </a:defRPr>
            </a:lvl1pPr>
          </a:lstStyle>
          <a:p>
            <a:r>
              <a:rPr lang="nl-BE" dirty="0" smtClean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8366" y="3214107"/>
            <a:ext cx="2179578" cy="276999"/>
          </a:xfrm>
          <a:solidFill>
            <a:srgbClr val="CA0C0A"/>
          </a:solidFill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Naam Voornaam</a:t>
            </a:r>
            <a:endParaRPr lang="en-US" dirty="0"/>
          </a:p>
        </p:txBody>
      </p:sp>
      <p:pic>
        <p:nvPicPr>
          <p:cNvPr id="7" name="Picture 6" descr="RoulartaR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561" y="1154933"/>
            <a:ext cx="1234711" cy="1734770"/>
          </a:xfrm>
          <a:prstGeom prst="rect">
            <a:avLst/>
          </a:prstGeom>
          <a:effectLst/>
        </p:spPr>
      </p:pic>
      <p:pic>
        <p:nvPicPr>
          <p:cNvPr id="8" name="Picture 7" descr="RMediaGroup_Q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831" y="2695116"/>
            <a:ext cx="801502" cy="262069"/>
          </a:xfrm>
          <a:prstGeom prst="rect">
            <a:avLst/>
          </a:prstGeom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-9769" y="2434170"/>
            <a:ext cx="5717713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-9769" y="3183134"/>
            <a:ext cx="5717713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S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0" y="2266612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RMG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0" y="1741291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STRATEGIE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0" y="2006227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STRUCTUUR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-11547" y="1495070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WAARDEN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14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A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0" y="2266612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RMG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0" y="1741291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STRATEGIE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0" y="2006227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STRUCTUUR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-11547" y="1495070"/>
            <a:ext cx="2248700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/>
                <a:cs typeface="Arial"/>
              </a:rPr>
              <a:t>&gt;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WAARDEN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5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0" y="2266612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RMG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-1" y="1741291"/>
            <a:ext cx="2237153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 STRATEGIE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0" y="2006227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STRUCTUUR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-11547" y="1495070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WAARDEN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74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UCT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0" y="2266612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RMG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0" y="1741291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STRATEGIE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0" y="2006227"/>
            <a:ext cx="2237152" cy="2462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2"/>
                </a:solidFill>
                <a:latin typeface="Arial"/>
                <a:cs typeface="Arial"/>
              </a:rPr>
              <a:t>STRUCTUUR</a:t>
            </a:r>
            <a:endParaRPr lang="en-US" sz="10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-11547" y="1495070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WAARDEN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48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0" y="2266612"/>
            <a:ext cx="2237152" cy="246221"/>
          </a:xfrm>
          <a:prstGeom prst="rect">
            <a:avLst/>
          </a:prstGeom>
          <a:solidFill>
            <a:srgbClr val="BE020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2"/>
                </a:solidFill>
                <a:latin typeface="Arial"/>
                <a:cs typeface="Arial"/>
              </a:rPr>
              <a:t>RMG</a:t>
            </a:r>
            <a:endParaRPr lang="en-US" sz="10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0" y="1741291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STRATEGIE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/>
        </p:nvSpPr>
        <p:spPr>
          <a:xfrm>
            <a:off x="0" y="2006227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STRUCTUUR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-11547" y="1495070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>
                <a:solidFill>
                  <a:schemeClr val="accent4"/>
                </a:solidFill>
                <a:latin typeface="Arial"/>
                <a:cs typeface="Arial"/>
              </a:rPr>
              <a:t>&gt;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WAARDEN</a:t>
            </a:r>
            <a:endParaRPr lang="en-US" sz="1000" b="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98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oulartaR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432" y="1246660"/>
            <a:ext cx="1483717" cy="2084623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1" name="Picture 10" descr="RMediaGroup_Q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414" y="3112564"/>
            <a:ext cx="801502" cy="26206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12" name="Text Box 3"/>
          <p:cNvSpPr txBox="1">
            <a:spLocks noChangeArrowheads="1"/>
          </p:cNvSpPr>
          <p:nvPr userDrawn="1"/>
        </p:nvSpPr>
        <p:spPr bwMode="auto">
          <a:xfrm>
            <a:off x="737116" y="2003710"/>
            <a:ext cx="5181229" cy="86177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5000" b="1" dirty="0" smtClean="0">
                <a:latin typeface="Arial"/>
                <a:cs typeface="Arial"/>
              </a:rPr>
              <a:t>VRAGEN?</a:t>
            </a:r>
            <a:endParaRPr lang="en-US" sz="5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87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49500" y="963551"/>
            <a:ext cx="7994500" cy="4190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2413" y="248726"/>
            <a:ext cx="6151869" cy="467251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522413" y="1236663"/>
            <a:ext cx="6151869" cy="3592512"/>
          </a:xfrm>
        </p:spPr>
        <p:txBody>
          <a:bodyPr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Tekstvak 6"/>
          <p:cNvSpPr txBox="1"/>
          <p:nvPr userDrawn="1"/>
        </p:nvSpPr>
        <p:spPr bwMode="auto">
          <a:xfrm>
            <a:off x="8460419" y="4828642"/>
            <a:ext cx="6835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None/>
            </a:pPr>
            <a:fld id="{C4C1332E-2E98-4437-97DF-0A5BF6D36840}" type="slidenum">
              <a:rPr lang="nl-BE" sz="1200" b="0" smtClean="0">
                <a:latin typeface="Arial"/>
                <a:cs typeface="Arial"/>
              </a:rPr>
              <a:pPr algn="r" eaLnBrk="1" hangingPunct="1">
                <a:spcBef>
                  <a:spcPct val="20000"/>
                </a:spcBef>
                <a:buClr>
                  <a:schemeClr val="accent4"/>
                </a:buClr>
                <a:buFont typeface="Wingdings" charset="2"/>
                <a:buNone/>
              </a:pPr>
              <a:t>‹nr.›</a:t>
            </a:fld>
            <a:endParaRPr lang="nl-BE" sz="1200" b="0" dirty="0" err="1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50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-RADIO-NEW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edit</a:t>
            </a:r>
            <a:r>
              <a:rPr lang="nl-BE" dirty="0" smtClean="0"/>
              <a:t> Master </a:t>
            </a:r>
            <a:r>
              <a:rPr lang="nl-BE" dirty="0" err="1" smtClean="0"/>
              <a:t>text</a:t>
            </a:r>
            <a:r>
              <a:rPr lang="nl-BE" dirty="0" smtClean="0"/>
              <a:t> </a:t>
            </a:r>
            <a:r>
              <a:rPr lang="nl-BE" dirty="0" err="1" smtClean="0"/>
              <a:t>styles</a:t>
            </a:r>
            <a:endParaRPr lang="nl-BE" dirty="0" smtClean="0"/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err="1" smtClean="0"/>
              <a:t>Third</a:t>
            </a:r>
            <a:r>
              <a:rPr lang="nl-BE" dirty="0" smtClean="0"/>
              <a:t> level</a:t>
            </a:r>
          </a:p>
          <a:p>
            <a:pPr lvl="3"/>
            <a:r>
              <a:rPr lang="nl-BE" dirty="0" err="1" smtClean="0"/>
              <a:t>Fourth</a:t>
            </a:r>
            <a:r>
              <a:rPr lang="nl-BE" dirty="0" smtClean="0"/>
              <a:t> level</a:t>
            </a:r>
          </a:p>
          <a:p>
            <a:pPr lvl="4"/>
            <a:r>
              <a:rPr lang="nl-BE" dirty="0" err="1" smtClean="0"/>
              <a:t>Fifth</a:t>
            </a:r>
            <a:r>
              <a:rPr lang="nl-BE" dirty="0" smtClean="0"/>
              <a:t> level</a:t>
            </a:r>
            <a:endParaRPr lang="en-US" dirty="0"/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 userDrawn="1"/>
        </p:nvSpPr>
        <p:spPr>
          <a:xfrm>
            <a:off x="0" y="1228232"/>
            <a:ext cx="2237153" cy="246221"/>
          </a:xfrm>
          <a:prstGeom prst="rect">
            <a:avLst/>
          </a:prstGeom>
          <a:solidFill>
            <a:srgbClr val="CA0C0A"/>
          </a:solidFill>
        </p:spPr>
        <p:txBody>
          <a:bodyPr wrap="square" rtlCol="0">
            <a:spAutoFit/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Arial"/>
                <a:cs typeface="Arial"/>
              </a:rPr>
              <a:t>&gt;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TV - RADIO - NEW MEDIA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339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SPA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>
            <a:hlinkClick r:id="" action="ppaction://noaction"/>
          </p:cNvPr>
          <p:cNvSpPr txBox="1"/>
          <p:nvPr/>
        </p:nvSpPr>
        <p:spPr>
          <a:xfrm>
            <a:off x="0" y="1495070"/>
            <a:ext cx="2237153" cy="246221"/>
          </a:xfrm>
          <a:prstGeom prst="rect">
            <a:avLst/>
          </a:prstGeom>
          <a:solidFill>
            <a:srgbClr val="CA0C0A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  <a:latin typeface="Arial"/>
                <a:cs typeface="Arial"/>
              </a:rPr>
              <a:t>&gt;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NEWSPAPERS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TextBox 31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TextBox 32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71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C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>
            <a:hlinkClick r:id="" action="ppaction://noaction"/>
          </p:cNvPr>
          <p:cNvSpPr txBox="1"/>
          <p:nvPr/>
        </p:nvSpPr>
        <p:spPr>
          <a:xfrm>
            <a:off x="-9769" y="1741291"/>
            <a:ext cx="2246922" cy="246221"/>
          </a:xfrm>
          <a:prstGeom prst="rect">
            <a:avLst/>
          </a:prstGeom>
          <a:solidFill>
            <a:srgbClr val="CA0C0A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  <a:cs typeface="Arial"/>
              </a:rPr>
              <a:t> LOCAL MEDIA</a:t>
            </a:r>
            <a:endParaRPr lang="en-US" sz="1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3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SMAGAZ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/>
        </p:nvSpPr>
        <p:spPr>
          <a:xfrm>
            <a:off x="-1" y="1985289"/>
            <a:ext cx="2237153" cy="246221"/>
          </a:xfrm>
          <a:prstGeom prst="rect">
            <a:avLst/>
          </a:prstGeom>
          <a:solidFill>
            <a:srgbClr val="CA0C0A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 NEWSMAGAZINES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29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GAZ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/>
        </p:nvSpPr>
        <p:spPr>
          <a:xfrm>
            <a:off x="0" y="2231137"/>
            <a:ext cx="2237152" cy="246221"/>
          </a:xfrm>
          <a:prstGeom prst="rect">
            <a:avLst/>
          </a:prstGeom>
          <a:solidFill>
            <a:srgbClr val="BE020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MAGAZINES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76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 EXTEN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0" y="2462295"/>
            <a:ext cx="2237152" cy="246221"/>
          </a:xfrm>
          <a:prstGeom prst="rect">
            <a:avLst/>
          </a:prstGeom>
          <a:solidFill>
            <a:srgbClr val="BE020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LINE EXTENSIONS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01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NATION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0" y="2724906"/>
            <a:ext cx="2237154" cy="246221"/>
          </a:xfrm>
          <a:prstGeom prst="rect">
            <a:avLst/>
          </a:prstGeom>
          <a:solidFill>
            <a:srgbClr val="BE020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ROULARTA INTERNATIONAAL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/>
        </p:nvSpPr>
        <p:spPr>
          <a:xfrm>
            <a:off x="0" y="298143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PRINTING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63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N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48001" y="1080001"/>
            <a:ext cx="5213702" cy="3792608"/>
          </a:xfrm>
        </p:spPr>
        <p:txBody>
          <a:bodyPr>
            <a:normAutofit/>
          </a:bodyPr>
          <a:lstStyle>
            <a:lvl1pPr marL="0" indent="0">
              <a:buClr>
                <a:srgbClr val="CA0C0A"/>
              </a:buClr>
              <a:buNone/>
              <a:defRPr sz="1400">
                <a:latin typeface="Arial"/>
                <a:cs typeface="Arial"/>
              </a:defRPr>
            </a:lvl1pPr>
            <a:lvl2pPr marL="742950" indent="-28575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11430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6002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2057400" indent="-228600">
              <a:buClr>
                <a:srgbClr val="CA0C0A"/>
              </a:buClr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54625" y="284306"/>
            <a:ext cx="5207077" cy="495586"/>
          </a:xfrm>
        </p:spPr>
        <p:txBody>
          <a:bodyPr>
            <a:normAutofit/>
          </a:bodyPr>
          <a:lstStyle>
            <a:lvl1pPr algn="l">
              <a:defRPr sz="2000">
                <a:latin typeface="Arial"/>
                <a:cs typeface="Arial"/>
              </a:defRPr>
            </a:lvl1pPr>
          </a:lstStyle>
          <a:p>
            <a:r>
              <a:rPr lang="nl-BE" dirty="0" smtClean="0"/>
              <a:t>CLICK TO EDIT MASTER TITLE STYLE</a:t>
            </a:r>
            <a:endParaRPr lang="en-US" dirty="0"/>
          </a:p>
        </p:txBody>
      </p:sp>
      <p:sp>
        <p:nvSpPr>
          <p:cNvPr id="18" name="TextBox 17">
            <a:hlinkClick r:id="" action="ppaction://noaction"/>
          </p:cNvPr>
          <p:cNvSpPr txBox="1"/>
          <p:nvPr userDrawn="1"/>
        </p:nvSpPr>
        <p:spPr>
          <a:xfrm>
            <a:off x="0" y="3007000"/>
            <a:ext cx="2145734" cy="246221"/>
          </a:xfrm>
          <a:prstGeom prst="rect">
            <a:avLst/>
          </a:prstGeom>
          <a:solidFill>
            <a:srgbClr val="BE020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Arial"/>
                <a:cs typeface="Arial"/>
              </a:rPr>
              <a:t>&gt;</a:t>
            </a:r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Arial"/>
                <a:cs typeface="Arial"/>
              </a:rPr>
              <a:t>ROULARTA PRINTING</a:t>
            </a: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hlinkClick r:id="" action="ppaction://noaction"/>
          </p:cNvPr>
          <p:cNvSpPr txBox="1"/>
          <p:nvPr userDrawn="1"/>
        </p:nvSpPr>
        <p:spPr>
          <a:xfrm>
            <a:off x="1778" y="2478685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LINE EXTENSIONS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hlinkClick r:id="" action="ppaction://noaction"/>
          </p:cNvPr>
          <p:cNvSpPr txBox="1"/>
          <p:nvPr userDrawn="1"/>
        </p:nvSpPr>
        <p:spPr>
          <a:xfrm>
            <a:off x="0" y="1985289"/>
            <a:ext cx="2015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hlinkClick r:id="" action="ppaction://noaction"/>
          </p:cNvPr>
          <p:cNvSpPr txBox="1"/>
          <p:nvPr userDrawn="1"/>
        </p:nvSpPr>
        <p:spPr>
          <a:xfrm>
            <a:off x="-9769" y="1738111"/>
            <a:ext cx="2027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LOCAL</a:t>
            </a:r>
            <a:r>
              <a:rPr lang="en-US" sz="10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hlinkClick r:id="" action="ppaction://noaction"/>
          </p:cNvPr>
          <p:cNvSpPr txBox="1"/>
          <p:nvPr userDrawn="1"/>
        </p:nvSpPr>
        <p:spPr>
          <a:xfrm>
            <a:off x="0" y="1248849"/>
            <a:ext cx="2017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TV - RADIO - NEW MEDIA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>
            <a:hlinkClick r:id="" action="ppaction://noaction"/>
          </p:cNvPr>
          <p:cNvSpPr txBox="1"/>
          <p:nvPr userDrawn="1"/>
        </p:nvSpPr>
        <p:spPr>
          <a:xfrm>
            <a:off x="-9769" y="1491890"/>
            <a:ext cx="2248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NEWSPAPERS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 userDrawn="1"/>
        </p:nvSpPr>
        <p:spPr>
          <a:xfrm>
            <a:off x="1778" y="2231510"/>
            <a:ext cx="201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MAGAZINES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hlinkClick r:id="" action="ppaction://noaction"/>
          </p:cNvPr>
          <p:cNvSpPr txBox="1"/>
          <p:nvPr userDrawn="1"/>
        </p:nvSpPr>
        <p:spPr>
          <a:xfrm>
            <a:off x="0" y="2724906"/>
            <a:ext cx="2145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A0C0A"/>
                </a:solidFill>
                <a:latin typeface="Arial"/>
                <a:cs typeface="Arial"/>
              </a:rPr>
              <a:t>&gt;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ROULARTA INTERNATIONAAL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60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-9769" y="931337"/>
            <a:ext cx="9153769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961395"/>
            <a:ext cx="2057174" cy="41821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RMediaGroup_Q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404" y="318816"/>
            <a:ext cx="1083926" cy="354414"/>
          </a:xfrm>
          <a:prstGeom prst="rect">
            <a:avLst/>
          </a:prstGeom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360" y="248726"/>
            <a:ext cx="5149217" cy="46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8001" y="1076665"/>
            <a:ext cx="5151576" cy="377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4" r:id="rId1"/>
    <p:sldLayoutId id="2147493608" r:id="rId2"/>
    <p:sldLayoutId id="2147493595" r:id="rId3"/>
    <p:sldLayoutId id="2147493596" r:id="rId4"/>
    <p:sldLayoutId id="2147493597" r:id="rId5"/>
    <p:sldLayoutId id="2147493605" r:id="rId6"/>
    <p:sldLayoutId id="2147493606" r:id="rId7"/>
    <p:sldLayoutId id="2147493607" r:id="rId8"/>
    <p:sldLayoutId id="2147493609" r:id="rId9"/>
    <p:sldLayoutId id="2147493610" r:id="rId10"/>
    <p:sldLayoutId id="2147493611" r:id="rId11"/>
    <p:sldLayoutId id="2147493612" r:id="rId12"/>
    <p:sldLayoutId id="2147493613" r:id="rId13"/>
    <p:sldLayoutId id="2147493614" r:id="rId14"/>
    <p:sldLayoutId id="2147493615" r:id="rId15"/>
    <p:sldLayoutId id="214749361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A0C0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A0C0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A0C0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A0C0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Results 2017 S1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 bwMode="auto">
          <a:xfrm>
            <a:off x="247035" y="123308"/>
            <a:ext cx="19960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1600" b="1" dirty="0" smtClean="0">
                <a:latin typeface="Arial"/>
                <a:cs typeface="Arial"/>
              </a:rPr>
              <a:t>August 21nd, 2017</a:t>
            </a:r>
          </a:p>
        </p:txBody>
      </p:sp>
      <p:sp>
        <p:nvSpPr>
          <p:cNvPr id="4" name="Tekstvak 3"/>
          <p:cNvSpPr txBox="1"/>
          <p:nvPr/>
        </p:nvSpPr>
        <p:spPr bwMode="auto">
          <a:xfrm>
            <a:off x="5822257" y="4201704"/>
            <a:ext cx="332174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1200" b="1" dirty="0" smtClean="0">
                <a:latin typeface="Arial"/>
                <a:cs typeface="Arial"/>
              </a:rPr>
              <a:t>Presentation </a:t>
            </a:r>
            <a:r>
              <a:rPr lang="nl-BE" sz="1200" b="1" dirty="0" err="1" smtClean="0">
                <a:latin typeface="Arial"/>
                <a:cs typeface="Arial"/>
              </a:rPr>
              <a:t>by</a:t>
            </a:r>
            <a:r>
              <a:rPr lang="nl-BE" sz="1200" b="1" dirty="0" smtClean="0">
                <a:latin typeface="Arial"/>
                <a:cs typeface="Arial"/>
              </a:rPr>
              <a:t>: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accent4"/>
              </a:buClr>
              <a:buFontTx/>
              <a:buChar char="-"/>
            </a:pPr>
            <a:r>
              <a:rPr lang="nl-BE" sz="1200" b="1" dirty="0" smtClean="0">
                <a:latin typeface="Arial"/>
                <a:cs typeface="Arial"/>
              </a:rPr>
              <a:t>Mr Rik De Nolf (President of </a:t>
            </a:r>
            <a:r>
              <a:rPr lang="nl-BE" sz="1200" b="1" dirty="0" err="1" smtClean="0">
                <a:latin typeface="Arial"/>
                <a:cs typeface="Arial"/>
              </a:rPr>
              <a:t>the</a:t>
            </a:r>
            <a:r>
              <a:rPr lang="nl-BE" sz="1200" b="1" dirty="0" smtClean="0">
                <a:latin typeface="Arial"/>
                <a:cs typeface="Arial"/>
              </a:rPr>
              <a:t> Board)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accent4"/>
              </a:buClr>
              <a:buFontTx/>
              <a:buChar char="-"/>
            </a:pPr>
            <a:r>
              <a:rPr lang="nl-BE" sz="1200" b="1" dirty="0" smtClean="0">
                <a:latin typeface="Arial"/>
                <a:cs typeface="Arial"/>
              </a:rPr>
              <a:t>Mr Xavier Bouckaert (CEO)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accent4"/>
              </a:buClr>
              <a:buFontTx/>
              <a:buChar char="-"/>
            </a:pPr>
            <a:r>
              <a:rPr lang="nl-BE" sz="1200" b="1" dirty="0" smtClean="0">
                <a:latin typeface="Arial"/>
                <a:cs typeface="Arial"/>
              </a:rPr>
              <a:t>Mr Jeroen Mouton (CFO)</a:t>
            </a:r>
          </a:p>
        </p:txBody>
      </p:sp>
    </p:spTree>
    <p:extLst>
      <p:ext uri="{BB962C8B-B14F-4D97-AF65-F5344CB8AC3E}">
        <p14:creationId xmlns:p14="http://schemas.microsoft.com/office/powerpoint/2010/main" val="18398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D21423"/>
                </a:solidFill>
              </a:rPr>
              <a:t>2017</a:t>
            </a:r>
            <a:r>
              <a:rPr lang="en-US" sz="2400" b="1" dirty="0" smtClean="0"/>
              <a:t> Opportunities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301751" y="1236663"/>
            <a:ext cx="7658100" cy="3592512"/>
          </a:xfrm>
          <a:noFill/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Acquisition of STERCK: 360° marketing activities with network events &amp; publications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Launching STERCK. in all provinces of Flanders in 2018.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Media market </a:t>
            </a:r>
            <a:r>
              <a:rPr lang="en-US" sz="2400" smtClean="0"/>
              <a:t>is consolidating.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7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152400" y="2008574"/>
            <a:ext cx="2295525" cy="32873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8" y="116205"/>
            <a:ext cx="4772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echte verbindingslijn 2"/>
          <p:cNvCxnSpPr/>
          <p:nvPr/>
        </p:nvCxnSpPr>
        <p:spPr>
          <a:xfrm>
            <a:off x="8278380" y="2571750"/>
            <a:ext cx="0" cy="2259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" y="965359"/>
            <a:ext cx="9131958" cy="378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825" y="248726"/>
            <a:ext cx="7550458" cy="467251"/>
          </a:xfrm>
        </p:spPr>
        <p:txBody>
          <a:bodyPr>
            <a:normAutofit fontScale="90000"/>
          </a:bodyPr>
          <a:lstStyle/>
          <a:p>
            <a:r>
              <a:rPr lang="nl-BE" sz="2200" dirty="0" smtClean="0"/>
              <a:t>Sales analysis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sz="1300" dirty="0" smtClean="0"/>
              <a:t>(</a:t>
            </a:r>
            <a:r>
              <a:rPr lang="nl-BE" sz="1300" dirty="0" err="1" smtClean="0"/>
              <a:t>based</a:t>
            </a:r>
            <a:r>
              <a:rPr lang="nl-BE" sz="1300" dirty="0" smtClean="0"/>
              <a:t> on </a:t>
            </a:r>
            <a:r>
              <a:rPr lang="nl-BE" sz="1300" dirty="0" err="1" smtClean="0"/>
              <a:t>combined</a:t>
            </a:r>
            <a:r>
              <a:rPr lang="nl-BE" sz="1300" dirty="0" smtClean="0"/>
              <a:t>)</a:t>
            </a:r>
            <a:endParaRPr lang="nl-BE" sz="1300" dirty="0"/>
          </a:p>
        </p:txBody>
      </p:sp>
      <p:pic>
        <p:nvPicPr>
          <p:cNvPr id="4099" name="Picture 3" descr="G:\Boekhouding\Finan. Dienst\Conso\IAS_conso\IAS 2017\IAS 30-06-2017\Rapportering directie\Powerpoint presentaties\Grafiek2_omzetanaly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8" y="715977"/>
            <a:ext cx="6498459" cy="30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441003" y="883718"/>
            <a:ext cx="1265048" cy="63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nl-BE" dirty="0" smtClean="0"/>
              <a:t>2017</a:t>
            </a:r>
          </a:p>
          <a:p>
            <a:pPr algn="ctr"/>
            <a:r>
              <a:rPr lang="nl-BE" dirty="0" smtClean="0"/>
              <a:t>232,7 mio €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10" y="3463258"/>
            <a:ext cx="3620381" cy="170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14323" y="3157537"/>
            <a:ext cx="774529" cy="38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nl-BE" sz="1000" dirty="0" smtClean="0"/>
              <a:t>2016</a:t>
            </a:r>
            <a:endParaRPr lang="nl-BE" sz="1000" dirty="0"/>
          </a:p>
          <a:p>
            <a:pPr algn="ctr"/>
            <a:r>
              <a:rPr lang="nl-BE" sz="1000" dirty="0" smtClean="0"/>
              <a:t>240,9 </a:t>
            </a:r>
            <a:r>
              <a:rPr lang="nl-BE" sz="1000" dirty="0"/>
              <a:t>mio €</a:t>
            </a:r>
          </a:p>
        </p:txBody>
      </p:sp>
    </p:spTree>
    <p:extLst>
      <p:ext uri="{BB962C8B-B14F-4D97-AF65-F5344CB8AC3E}">
        <p14:creationId xmlns:p14="http://schemas.microsoft.com/office/powerpoint/2010/main" val="38929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Sales </a:t>
            </a:r>
            <a:r>
              <a:rPr lang="nl-BE" dirty="0"/>
              <a:t>analysis </a:t>
            </a:r>
            <a:r>
              <a:rPr lang="nl-BE" sz="1200" dirty="0"/>
              <a:t>(</a:t>
            </a:r>
            <a:r>
              <a:rPr lang="nl-BE" sz="1200" dirty="0" err="1"/>
              <a:t>based</a:t>
            </a:r>
            <a:r>
              <a:rPr lang="nl-BE" sz="1200" dirty="0"/>
              <a:t> on </a:t>
            </a:r>
            <a:r>
              <a:rPr lang="nl-BE" sz="1200" dirty="0" err="1"/>
              <a:t>combined</a:t>
            </a:r>
            <a:r>
              <a:rPr lang="nl-BE" sz="1200" dirty="0"/>
              <a:t>)</a:t>
            </a:r>
          </a:p>
        </p:txBody>
      </p:sp>
      <p:pic>
        <p:nvPicPr>
          <p:cNvPr id="5122" name="Picture 2" descr="G:\Boekhouding\Finan. Dienst\Conso\IAS_conso\IAS 2016\IAS 30-06-2016\Rapportering directie\Powerpoint presentaties\30 06 2016\Grafi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002" y="2903360"/>
            <a:ext cx="4968801" cy="22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38332" y="2650377"/>
            <a:ext cx="774529" cy="38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nl-BE" sz="1000" dirty="0" smtClean="0"/>
              <a:t>2016</a:t>
            </a:r>
            <a:endParaRPr lang="nl-BE" sz="1000" dirty="0"/>
          </a:p>
          <a:p>
            <a:pPr algn="ctr"/>
            <a:r>
              <a:rPr lang="nl-BE" sz="1000" dirty="0" smtClean="0"/>
              <a:t>240,9 </a:t>
            </a:r>
            <a:r>
              <a:rPr lang="nl-BE" sz="1000" dirty="0"/>
              <a:t>mio €</a:t>
            </a:r>
          </a:p>
        </p:txBody>
      </p:sp>
      <p:pic>
        <p:nvPicPr>
          <p:cNvPr id="5124" name="Picture 4" descr="G:\Boekhouding\Finan. Dienst\Conso\IAS_conso\IAS 2017\IAS 30-06-2017\Rapportering directie\Powerpoint presentaties\Grafiek1_gecombineerde omz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47" y="962548"/>
            <a:ext cx="5037117" cy="42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349902" y="1278658"/>
            <a:ext cx="1265048" cy="63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nl-BE" dirty="0" smtClean="0"/>
              <a:t>2017</a:t>
            </a:r>
          </a:p>
          <a:p>
            <a:pPr algn="ctr"/>
            <a:r>
              <a:rPr lang="nl-BE" dirty="0"/>
              <a:t>232,7 mio €</a:t>
            </a:r>
          </a:p>
        </p:txBody>
      </p:sp>
    </p:spTree>
    <p:extLst>
      <p:ext uri="{BB962C8B-B14F-4D97-AF65-F5344CB8AC3E}">
        <p14:creationId xmlns:p14="http://schemas.microsoft.com/office/powerpoint/2010/main" val="38802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2017 S1 KEY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FIGURES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JEROEN MOUTON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563" y="267776"/>
            <a:ext cx="6151869" cy="4672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Combined results 2017 S1 </a:t>
            </a:r>
            <a:r>
              <a:rPr lang="en-US" dirty="0" smtClean="0"/>
              <a:t>KEY FIGURES</a:t>
            </a:r>
            <a:endParaRPr lang="en-US" sz="1600" i="1" dirty="0"/>
          </a:p>
        </p:txBody>
      </p:sp>
      <p:sp>
        <p:nvSpPr>
          <p:cNvPr id="5" name="Tekstvak 4"/>
          <p:cNvSpPr txBox="1"/>
          <p:nvPr/>
        </p:nvSpPr>
        <p:spPr bwMode="auto">
          <a:xfrm>
            <a:off x="4833472" y="4806451"/>
            <a:ext cx="53691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900" i="1" dirty="0" smtClean="0">
                <a:latin typeface="Arial"/>
                <a:cs typeface="Arial"/>
              </a:rPr>
              <a:t>(*) </a:t>
            </a:r>
            <a:r>
              <a:rPr lang="nl-BE" sz="900" i="1" dirty="0" err="1" smtClean="0">
                <a:latin typeface="Arial"/>
                <a:cs typeface="Arial"/>
              </a:rPr>
              <a:t>Including</a:t>
            </a:r>
            <a:r>
              <a:rPr lang="nl-BE" sz="900" i="1" dirty="0" smtClean="0">
                <a:latin typeface="Arial"/>
                <a:cs typeface="Arial"/>
              </a:rPr>
              <a:t>  EBITDA of </a:t>
            </a:r>
            <a:r>
              <a:rPr lang="nl-BE" sz="900" i="1" dirty="0" err="1" smtClean="0">
                <a:latin typeface="Arial"/>
                <a:cs typeface="Arial"/>
              </a:rPr>
              <a:t>JV’s</a:t>
            </a:r>
            <a:r>
              <a:rPr lang="nl-BE" sz="900" i="1" dirty="0" smtClean="0">
                <a:latin typeface="Arial"/>
                <a:cs typeface="Arial"/>
              </a:rPr>
              <a:t> ( Medialaan, Plus, Germany, …)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5" y="4608374"/>
            <a:ext cx="3263045" cy="51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8" y="1190766"/>
            <a:ext cx="8744312" cy="312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vak 12"/>
          <p:cNvSpPr txBox="1"/>
          <p:nvPr/>
        </p:nvSpPr>
        <p:spPr bwMode="auto">
          <a:xfrm flipH="1">
            <a:off x="6033558" y="1994611"/>
            <a:ext cx="56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1000" dirty="0" smtClean="0">
                <a:latin typeface="Arial"/>
                <a:cs typeface="Arial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5446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89087" y="273351"/>
            <a:ext cx="6151869" cy="46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accent4"/>
                </a:solidFill>
              </a:rPr>
              <a:t>Combined results 2017 S1 </a:t>
            </a:r>
            <a:r>
              <a:rPr lang="en-US" dirty="0" smtClean="0"/>
              <a:t>KEY FIGURES</a:t>
            </a:r>
            <a:endParaRPr lang="en-US" sz="16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1" y="4706364"/>
            <a:ext cx="3927689" cy="4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8" y="1183664"/>
            <a:ext cx="8666074" cy="343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89087" y="273351"/>
            <a:ext cx="6151869" cy="46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accent4"/>
                </a:solidFill>
              </a:rPr>
              <a:t>Combined results 2017 S1 </a:t>
            </a:r>
            <a:r>
              <a:rPr lang="en-US" dirty="0" smtClean="0"/>
              <a:t>KEY FIGURES</a:t>
            </a:r>
            <a:endParaRPr lang="en-US" sz="16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1" y="4706364"/>
            <a:ext cx="3927689" cy="4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6" y="1249345"/>
            <a:ext cx="8454967" cy="33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-104775" y="962025"/>
            <a:ext cx="2362200" cy="4391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Consolidated results 2017 S1 </a:t>
            </a:r>
            <a:r>
              <a:rPr lang="en-US" dirty="0" smtClean="0"/>
              <a:t>KEY FIGURES</a:t>
            </a:r>
            <a:endParaRPr lang="en-US" sz="1600" i="1" dirty="0"/>
          </a:p>
        </p:txBody>
      </p:sp>
      <p:sp>
        <p:nvSpPr>
          <p:cNvPr id="3" name="Tekstvak 2"/>
          <p:cNvSpPr txBox="1"/>
          <p:nvPr/>
        </p:nvSpPr>
        <p:spPr bwMode="auto">
          <a:xfrm>
            <a:off x="5062538" y="4752346"/>
            <a:ext cx="35633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900" i="1" dirty="0" smtClean="0">
                <a:latin typeface="Arial"/>
                <a:cs typeface="Arial"/>
              </a:rPr>
              <a:t>(*)  </a:t>
            </a:r>
            <a:r>
              <a:rPr lang="nl-BE" sz="900" i="1" dirty="0" err="1" smtClean="0">
                <a:latin typeface="Arial"/>
                <a:cs typeface="Arial"/>
              </a:rPr>
              <a:t>Including</a:t>
            </a:r>
            <a:r>
              <a:rPr lang="nl-BE" sz="900" i="1" dirty="0" smtClean="0">
                <a:latin typeface="Arial"/>
                <a:cs typeface="Arial"/>
              </a:rPr>
              <a:t>  net </a:t>
            </a:r>
            <a:r>
              <a:rPr lang="nl-BE" sz="900" i="1" dirty="0" err="1" smtClean="0">
                <a:latin typeface="Arial"/>
                <a:cs typeface="Arial"/>
              </a:rPr>
              <a:t>result</a:t>
            </a:r>
            <a:r>
              <a:rPr lang="nl-BE" sz="900" i="1" dirty="0" smtClean="0">
                <a:latin typeface="Arial"/>
                <a:cs typeface="Arial"/>
              </a:rPr>
              <a:t> of </a:t>
            </a:r>
            <a:r>
              <a:rPr lang="nl-BE" sz="900" i="1" dirty="0" err="1" smtClean="0">
                <a:latin typeface="Arial"/>
                <a:cs typeface="Arial"/>
              </a:rPr>
              <a:t>JV’s</a:t>
            </a:r>
            <a:r>
              <a:rPr lang="nl-BE" sz="900" i="1" dirty="0" smtClean="0">
                <a:latin typeface="Arial"/>
                <a:cs typeface="Arial"/>
              </a:rPr>
              <a:t>  ( Medialaan, Plus, Germany, … 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553859"/>
            <a:ext cx="3219450" cy="57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5" y="1220955"/>
            <a:ext cx="7895934" cy="333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 bwMode="auto">
          <a:xfrm>
            <a:off x="5062538" y="2120216"/>
            <a:ext cx="4190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4"/>
              </a:buClr>
            </a:pPr>
            <a:r>
              <a:rPr lang="nl-BE" sz="1000" dirty="0" smtClean="0">
                <a:latin typeface="Arial"/>
                <a:cs typeface="Arial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5028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2017 S1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- </a:t>
            </a:r>
            <a:r>
              <a:rPr lang="en-US" b="1" dirty="0">
                <a:solidFill>
                  <a:srgbClr val="BE0204"/>
                </a:solidFill>
              </a:rPr>
              <a:t>KEY FIGURES </a:t>
            </a:r>
            <a:r>
              <a:rPr lang="en-US" sz="1600" b="1" i="1" dirty="0">
                <a:solidFill>
                  <a:srgbClr val="BE0204"/>
                </a:solidFill>
              </a:rPr>
              <a:t>(in </a:t>
            </a:r>
            <a:r>
              <a:rPr lang="en-US" sz="1200" b="1" i="1" dirty="0">
                <a:solidFill>
                  <a:srgbClr val="BE0204"/>
                </a:solidFill>
              </a:rPr>
              <a:t>€</a:t>
            </a:r>
            <a:r>
              <a:rPr lang="en-US" sz="1600" b="1" i="1" dirty="0">
                <a:solidFill>
                  <a:srgbClr val="BE0204"/>
                </a:solidFill>
              </a:rPr>
              <a:t>m)</a:t>
            </a:r>
            <a:endParaRPr lang="en-US" sz="16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0" y="957611"/>
            <a:ext cx="7851361" cy="399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7F7F7F"/>
                </a:solidFill>
              </a:rPr>
              <a:t>MISSION &amp; STRATEGY</a:t>
            </a:r>
            <a:endParaRPr lang="en-US" sz="2800" dirty="0"/>
          </a:p>
        </p:txBody>
      </p:sp>
      <p:sp>
        <p:nvSpPr>
          <p:cNvPr id="3" name="Subtitle 7"/>
          <p:cNvSpPr>
            <a:spLocks noGrp="1"/>
          </p:cNvSpPr>
          <p:nvPr>
            <p:ph type="subTitle" idx="1"/>
          </p:nvPr>
        </p:nvSpPr>
        <p:spPr>
          <a:xfrm>
            <a:off x="3528366" y="3214107"/>
            <a:ext cx="2179578" cy="276999"/>
          </a:xfrm>
        </p:spPr>
        <p:txBody>
          <a:bodyPr>
            <a:normAutofit/>
          </a:bodyPr>
          <a:lstStyle/>
          <a:p>
            <a:r>
              <a:rPr lang="en-US" dirty="0" smtClean="0"/>
              <a:t>XAVIER BOUCKAERT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2017 S1</a:t>
            </a:r>
            <a:r>
              <a:rPr lang="en-US" sz="1600" dirty="0" smtClean="0"/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BE0204"/>
                </a:solidFill>
              </a:rPr>
              <a:t>CASH FLOW STATEMENT </a:t>
            </a:r>
            <a:r>
              <a:rPr lang="en-US" sz="1400" b="1" i="1" dirty="0" smtClean="0">
                <a:solidFill>
                  <a:srgbClr val="BE0204"/>
                </a:solidFill>
              </a:rPr>
              <a:t>(</a:t>
            </a:r>
            <a:r>
              <a:rPr lang="en-US" sz="1400" b="1" i="1" dirty="0">
                <a:solidFill>
                  <a:srgbClr val="BE0204"/>
                </a:solidFill>
              </a:rPr>
              <a:t>in €m)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20" y="1739497"/>
            <a:ext cx="7196960" cy="195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9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2017 S1</a:t>
            </a:r>
            <a:r>
              <a:rPr lang="en-US" sz="1600" dirty="0" smtClean="0"/>
              <a:t> </a:t>
            </a:r>
            <a:r>
              <a:rPr lang="en-US" dirty="0" smtClean="0"/>
              <a:t>- </a:t>
            </a:r>
            <a:r>
              <a:rPr lang="en-US" b="1" dirty="0" smtClean="0">
                <a:solidFill>
                  <a:srgbClr val="BE0204"/>
                </a:solidFill>
              </a:rPr>
              <a:t>CAPEX </a:t>
            </a:r>
            <a:r>
              <a:rPr lang="en-US" sz="1400" b="1" i="1" dirty="0" smtClean="0">
                <a:solidFill>
                  <a:srgbClr val="BE0204"/>
                </a:solidFill>
              </a:rPr>
              <a:t>(</a:t>
            </a:r>
            <a:r>
              <a:rPr lang="en-US" sz="1400" b="1" i="1" dirty="0">
                <a:solidFill>
                  <a:srgbClr val="BE0204"/>
                </a:solidFill>
              </a:rPr>
              <a:t>in €m)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41" y="1596739"/>
            <a:ext cx="6250444" cy="245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Depreciations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2" y="1274895"/>
            <a:ext cx="8657938" cy="118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 bwMode="auto">
          <a:xfrm>
            <a:off x="1174086" y="2849880"/>
            <a:ext cx="78708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CA" sz="1600" dirty="0"/>
              <a:t>The depreciations, 9,9 mio € in the combined figures of H1 2017, have increased with 2,7 mio € vs last year. This is mainly due to the depreciation of intangible assets for “titles” &amp; PPA equaling +2,4 mio € &amp; software +0,2 mio € and tangible assets for +0,2 mio €. </a:t>
            </a:r>
          </a:p>
          <a:p>
            <a:pPr algn="just"/>
            <a:endParaRPr lang="en-CA" sz="1600" dirty="0"/>
          </a:p>
          <a:p>
            <a:pPr algn="just"/>
            <a:r>
              <a:rPr lang="en-CA" sz="1600" dirty="0"/>
              <a:t>The +2,4 mio € consists </a:t>
            </a:r>
            <a:r>
              <a:rPr lang="en-CA" sz="1600" dirty="0" smtClean="0"/>
              <a:t>out </a:t>
            </a:r>
            <a:r>
              <a:rPr lang="en-CA" sz="1600" dirty="0"/>
              <a:t>of Mobile </a:t>
            </a:r>
            <a:r>
              <a:rPr lang="en-CA" sz="1600" dirty="0" smtClean="0"/>
              <a:t>Vikings, Lifestyle, </a:t>
            </a:r>
            <a:r>
              <a:rPr lang="en-CA" sz="1600" dirty="0"/>
              <a:t>“Inside </a:t>
            </a:r>
            <a:r>
              <a:rPr lang="en-CA" sz="1600" dirty="0" err="1"/>
              <a:t>Beleggen</a:t>
            </a:r>
            <a:r>
              <a:rPr lang="en-CA" sz="1600" dirty="0" smtClean="0"/>
              <a:t>”, </a:t>
            </a:r>
            <a:r>
              <a:rPr lang="en-CA" sz="1600" dirty="0"/>
              <a:t>CAZ </a:t>
            </a:r>
            <a:r>
              <a:rPr lang="en-CA" sz="1600" dirty="0" smtClean="0"/>
              <a:t>and some smaller titles. </a:t>
            </a:r>
          </a:p>
        </p:txBody>
      </p:sp>
      <p:sp>
        <p:nvSpPr>
          <p:cNvPr id="3" name="Rechthoek 2"/>
          <p:cNvSpPr/>
          <p:nvPr/>
        </p:nvSpPr>
        <p:spPr>
          <a:xfrm>
            <a:off x="6762750" y="1031558"/>
            <a:ext cx="3397250" cy="161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0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284826" y="2682898"/>
            <a:ext cx="6753855" cy="10840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253" y="3346968"/>
            <a:ext cx="6151869" cy="467251"/>
          </a:xfrm>
        </p:spPr>
        <p:txBody>
          <a:bodyPr/>
          <a:lstStyle/>
          <a:p>
            <a:r>
              <a:rPr lang="en-AU" u="sng" dirty="0" smtClean="0"/>
              <a:t>Bank Covenants </a:t>
            </a:r>
            <a:r>
              <a:rPr lang="en-AU" sz="1400" u="sng" dirty="0" smtClean="0"/>
              <a:t>(based on combined figures)</a:t>
            </a:r>
            <a:endParaRPr lang="en-AU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2413" y="248726"/>
            <a:ext cx="6151869" cy="46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Consolidated Balance Sheet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55" y="3819035"/>
            <a:ext cx="6579046" cy="114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28" y="1215422"/>
            <a:ext cx="6700345" cy="149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Mission </a:t>
            </a:r>
            <a:r>
              <a:rPr lang="en-US" sz="2400" b="1" dirty="0" smtClean="0"/>
              <a:t>and</a:t>
            </a:r>
            <a:r>
              <a:rPr lang="en-US" sz="2400" b="1" dirty="0" smtClean="0">
                <a:solidFill>
                  <a:schemeClr val="accent1"/>
                </a:solidFill>
              </a:rPr>
              <a:t> Ambition</a:t>
            </a:r>
            <a:endParaRPr lang="en-US" sz="2400" i="1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75175" y="1236663"/>
            <a:ext cx="7164474" cy="88354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AU" sz="2800" i="1" dirty="0" smtClean="0">
                <a:solidFill>
                  <a:srgbClr val="BE0204"/>
                </a:solidFill>
              </a:rPr>
              <a:t>A multimedia group creating value for </a:t>
            </a:r>
          </a:p>
        </p:txBody>
      </p:sp>
      <p:pic>
        <p:nvPicPr>
          <p:cNvPr id="6" name="Picture 5" descr="79180205_illustr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964" y="3823496"/>
            <a:ext cx="1522100" cy="15221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 bwMode="auto">
          <a:xfrm>
            <a:off x="2155213" y="2275187"/>
            <a:ext cx="2165657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b="1" dirty="0"/>
              <a:t>Readers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Internet surfers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TV-watchers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Radio-listeners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Telco-users</a:t>
            </a:r>
          </a:p>
          <a:p>
            <a:pPr algn="ctr">
              <a:lnSpc>
                <a:spcPct val="120000"/>
              </a:lnSpc>
            </a:pPr>
            <a:endParaRPr lang="en-AU" sz="2400" b="1" dirty="0"/>
          </a:p>
          <a:p>
            <a:pPr eaLnBrk="1" hangingPunct="1">
              <a:spcBef>
                <a:spcPct val="20000"/>
              </a:spcBef>
              <a:buClr>
                <a:schemeClr val="accent4"/>
              </a:buClr>
              <a:buFont typeface="Wingdings" charset="2"/>
              <a:buChar char="ü"/>
            </a:pPr>
            <a:endParaRPr lang="nl-BE" sz="2400" b="1" dirty="0" err="1" smtClean="0">
              <a:latin typeface="Arial"/>
              <a:cs typeface="Arial"/>
            </a:endParaRPr>
          </a:p>
        </p:txBody>
      </p:sp>
      <p:sp>
        <p:nvSpPr>
          <p:cNvPr id="4" name="Tekstvak 3"/>
          <p:cNvSpPr txBox="1"/>
          <p:nvPr/>
        </p:nvSpPr>
        <p:spPr bwMode="auto">
          <a:xfrm>
            <a:off x="4896316" y="2275187"/>
            <a:ext cx="27727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AU" sz="2400" b="1" dirty="0"/>
              <a:t>Advertisers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 smtClean="0"/>
              <a:t>Sponsors &amp; Partners</a:t>
            </a:r>
            <a:endParaRPr lang="en-AU" sz="2400" b="1" dirty="0"/>
          </a:p>
          <a:p>
            <a:pPr algn="ctr">
              <a:lnSpc>
                <a:spcPct val="120000"/>
              </a:lnSpc>
            </a:pPr>
            <a:r>
              <a:rPr lang="en-AU" sz="2400" b="1" dirty="0"/>
              <a:t>Personnel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Shareholders</a:t>
            </a:r>
          </a:p>
          <a:p>
            <a:pPr algn="ctr">
              <a:lnSpc>
                <a:spcPct val="120000"/>
              </a:lnSpc>
            </a:pPr>
            <a:r>
              <a:rPr lang="en-AU" sz="2400" b="1" dirty="0"/>
              <a:t>Society</a:t>
            </a:r>
            <a:endParaRPr lang="nl-BE" sz="2400" b="1" dirty="0" err="1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7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03012"/>
            <a:ext cx="9144000" cy="47055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409" y="1039608"/>
            <a:ext cx="4724710" cy="3964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9672" y="2375751"/>
            <a:ext cx="19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Integration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3750" y="4134882"/>
            <a:ext cx="14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Partnerships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2874" y="3748271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&amp; 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1172" y="2721928"/>
            <a:ext cx="162095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55028" y="1345305"/>
            <a:ext cx="1388008" cy="424209"/>
          </a:xfrm>
        </p:spPr>
        <p:txBody>
          <a:bodyPr/>
          <a:lstStyle/>
          <a:p>
            <a:r>
              <a:rPr lang="en-US" sz="1800" dirty="0" smtClean="0"/>
              <a:t>Innovation</a:t>
            </a:r>
            <a:endParaRPr lang="en-US" sz="1800" dirty="0"/>
          </a:p>
        </p:txBody>
      </p:sp>
      <p:pic>
        <p:nvPicPr>
          <p:cNvPr id="2" name="Picture 1" descr="Radertje_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492" y="1687205"/>
            <a:ext cx="1430383" cy="1430383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2413" y="248726"/>
            <a:ext cx="6151869" cy="4672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Strategy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422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 smtClean="0">
                <a:solidFill>
                  <a:srgbClr val="BE0204"/>
                </a:solidFill>
              </a:rPr>
              <a:t>Focussing </a:t>
            </a:r>
            <a:r>
              <a:rPr lang="en-AU" sz="2400" b="1" dirty="0" smtClean="0"/>
              <a:t>on</a:t>
            </a:r>
            <a:r>
              <a:rPr lang="en-AU" sz="2400" b="1" dirty="0" smtClean="0">
                <a:solidFill>
                  <a:srgbClr val="BE0204"/>
                </a:solidFill>
              </a:rPr>
              <a:t> INNOVATION</a:t>
            </a:r>
            <a:endParaRPr lang="en-US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75175" y="1236662"/>
            <a:ext cx="7164474" cy="390683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en-AU" sz="1200" b="1" i="1" dirty="0" smtClean="0">
              <a:solidFill>
                <a:srgbClr val="BE0204"/>
              </a:solidFill>
            </a:endParaRPr>
          </a:p>
          <a:p>
            <a:pPr algn="just">
              <a:lnSpc>
                <a:spcPct val="120000"/>
              </a:lnSpc>
            </a:pPr>
            <a:endParaRPr lang="en-AU" sz="2000" b="1" dirty="0" smtClean="0"/>
          </a:p>
          <a:p>
            <a:pPr algn="just">
              <a:lnSpc>
                <a:spcPct val="120000"/>
              </a:lnSpc>
            </a:pPr>
            <a:endParaRPr lang="en-AU" sz="2000" b="1" dirty="0" smtClean="0"/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system for TV distribution: STIEVIE</a:t>
            </a:r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mobile telecom MVNO:	MOBILE VIKINGS</a:t>
            </a:r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sales-house </a:t>
            </a:r>
            <a:r>
              <a:rPr lang="en-AU" sz="2000" b="1" dirty="0" err="1" smtClean="0"/>
              <a:t>Medialaan-Persgroep</a:t>
            </a:r>
            <a:r>
              <a:rPr lang="en-AU" sz="2000" b="1" dirty="0" smtClean="0"/>
              <a:t>: NEO</a:t>
            </a:r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data-team </a:t>
            </a:r>
            <a:r>
              <a:rPr lang="en-AU" sz="2000" b="1" dirty="0" err="1"/>
              <a:t>Medialaan-Persgroep</a:t>
            </a:r>
            <a:r>
              <a:rPr lang="en-AU" sz="2000" b="1" dirty="0"/>
              <a:t>: </a:t>
            </a:r>
            <a:r>
              <a:rPr lang="en-AU" sz="2000" b="1" dirty="0" smtClean="0"/>
              <a:t>TRINITY</a:t>
            </a:r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local online news service: KWESTIE</a:t>
            </a:r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New distribution system: DEZE WEEK</a:t>
            </a:r>
          </a:p>
        </p:txBody>
      </p:sp>
      <p:pic>
        <p:nvPicPr>
          <p:cNvPr id="7" name="Afbeelding 6" descr="logo-balk-2016 + KADET STEVIE JIMMO VIKINGC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8" t="-9870" r="7706" b="1"/>
          <a:stretch/>
        </p:blipFill>
        <p:spPr>
          <a:xfrm>
            <a:off x="6792686" y="1591386"/>
            <a:ext cx="2463862" cy="840713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1682" y="1236662"/>
            <a:ext cx="1781394" cy="56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400" b="1" dirty="0" smtClean="0">
                <a:solidFill>
                  <a:srgbClr val="BE0204"/>
                </a:solidFill>
              </a:rPr>
              <a:t>Focussing </a:t>
            </a:r>
            <a:r>
              <a:rPr lang="en-AU" sz="2400" b="1" dirty="0" smtClean="0"/>
              <a:t>on</a:t>
            </a:r>
            <a:r>
              <a:rPr lang="en-AU" sz="2400" b="1" dirty="0" smtClean="0">
                <a:solidFill>
                  <a:srgbClr val="BE0204"/>
                </a:solidFill>
              </a:rPr>
              <a:t> DIGITAL</a:t>
            </a:r>
            <a:endParaRPr lang="en-US" sz="2400" b="1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075175" y="1236662"/>
            <a:ext cx="7164474" cy="390683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endParaRPr lang="en-AU" sz="2000" i="1" dirty="0" smtClean="0">
              <a:solidFill>
                <a:srgbClr val="BE0204"/>
              </a:solidFill>
            </a:endParaRPr>
          </a:p>
          <a:p>
            <a:pPr algn="just">
              <a:lnSpc>
                <a:spcPct val="120000"/>
              </a:lnSpc>
            </a:pPr>
            <a:endParaRPr lang="en-AU" sz="2000" dirty="0" smtClean="0"/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STORESQUARE</a:t>
            </a:r>
            <a:r>
              <a:rPr lang="en-AU" sz="2000" dirty="0" smtClean="0"/>
              <a:t>: E-commerce platform growing fast according to business plan</a:t>
            </a:r>
          </a:p>
          <a:p>
            <a:pPr lvl="1" algn="just">
              <a:lnSpc>
                <a:spcPct val="120000"/>
              </a:lnSpc>
            </a:pPr>
            <a:endParaRPr lang="en-AU" sz="2000" dirty="0"/>
          </a:p>
          <a:p>
            <a:pPr lvl="1" algn="just">
              <a:lnSpc>
                <a:spcPct val="120000"/>
              </a:lnSpc>
            </a:pPr>
            <a:r>
              <a:rPr lang="en-AU" sz="2000" b="1" dirty="0" smtClean="0"/>
              <a:t>DIGILOCAL</a:t>
            </a:r>
            <a:r>
              <a:rPr lang="en-AU" sz="2000" dirty="0" smtClean="0"/>
              <a:t>: marketing solutions for the local advertisers via Google, Facebook, </a:t>
            </a:r>
            <a:r>
              <a:rPr lang="en-AU" sz="2000" dirty="0" err="1" smtClean="0"/>
              <a:t>Proxistore</a:t>
            </a:r>
            <a:r>
              <a:rPr lang="en-AU" sz="2000" dirty="0" smtClean="0"/>
              <a:t> &amp; </a:t>
            </a:r>
            <a:r>
              <a:rPr lang="en-AU" sz="2000" dirty="0" err="1" smtClean="0"/>
              <a:t>Proxiletter</a:t>
            </a:r>
            <a:endParaRPr lang="en-AU" sz="2000" dirty="0" smtClean="0"/>
          </a:p>
        </p:txBody>
      </p:sp>
      <p:pic>
        <p:nvPicPr>
          <p:cNvPr id="4" name="Picture 7" descr="Storesqaure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23" y="1130542"/>
            <a:ext cx="3436600" cy="749994"/>
          </a:xfrm>
          <a:prstGeom prst="rect">
            <a:avLst/>
          </a:prstGeom>
        </p:spPr>
      </p:pic>
      <p:pic>
        <p:nvPicPr>
          <p:cNvPr id="6" name="Picture 1" descr="Smartphone_digi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5" y="3558738"/>
            <a:ext cx="1056209" cy="158476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301751" y="1236662"/>
            <a:ext cx="7658100" cy="3906837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Growth – biggest platform of Flanders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 million visitors in December 2017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New look and feel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Advantages for the consumer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Advantages for the merchant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Local &amp; SME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Netherlands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Year-end period &amp; offline boost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err="1" smtClean="0"/>
              <a:t>Storesquare</a:t>
            </a:r>
            <a:r>
              <a:rPr lang="en-US" sz="2400" dirty="0" smtClean="0"/>
              <a:t> launches “</a:t>
            </a:r>
            <a:r>
              <a:rPr lang="en-US" sz="2400" dirty="0" err="1" smtClean="0"/>
              <a:t>Farmasquare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7" descr="Storesqaur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51" y="204234"/>
            <a:ext cx="2938653" cy="6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D21423"/>
                </a:solidFill>
              </a:rPr>
              <a:t>Roularta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D21423"/>
                </a:solidFill>
              </a:rPr>
              <a:t>2019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301751" y="1366575"/>
            <a:ext cx="7658100" cy="3462599"/>
          </a:xfrm>
          <a:noFill/>
        </p:spPr>
        <p:txBody>
          <a:bodyPr>
            <a:normAutofit/>
          </a:bodyPr>
          <a:lstStyle/>
          <a:p>
            <a:pPr marL="285750" indent="-285750">
              <a:buClr>
                <a:schemeClr val="accent4"/>
              </a:buClr>
              <a:buFont typeface="Wingdings" charset="2"/>
              <a:buChar char="ü"/>
            </a:pPr>
            <a:r>
              <a:rPr lang="en-US" sz="1800" dirty="0" smtClean="0"/>
              <a:t>Significant drop of financing costs	currently &gt; 5 mio €</a:t>
            </a:r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100 million € bond is refinanced with a 47,5 mio € term loan</a:t>
            </a:r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47,5 mio € RCF-lines confirmed</a:t>
            </a: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ü"/>
            </a:pPr>
            <a:endParaRPr lang="en-US" sz="1800" dirty="0" smtClean="0"/>
          </a:p>
          <a:p>
            <a:pPr marL="285750" indent="-285750">
              <a:buClr>
                <a:schemeClr val="accent4"/>
              </a:buClr>
              <a:buFont typeface="Wingdings" charset="2"/>
              <a:buChar char="ü"/>
            </a:pPr>
            <a:r>
              <a:rPr lang="en-US" sz="1800" dirty="0" smtClean="0"/>
              <a:t>Significant drop of leasing costs		</a:t>
            </a:r>
            <a:r>
              <a:rPr lang="en-US" sz="1800" dirty="0"/>
              <a:t> currently &gt; </a:t>
            </a:r>
            <a:r>
              <a:rPr lang="en-US" sz="1800" dirty="0" smtClean="0"/>
              <a:t>10 mio €</a:t>
            </a:r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The first buy-back contracts with </a:t>
            </a:r>
            <a:r>
              <a:rPr lang="en-US" sz="1400" dirty="0" err="1" smtClean="0"/>
              <a:t>Econocom</a:t>
            </a:r>
            <a:r>
              <a:rPr lang="en-US" sz="1400" dirty="0" smtClean="0"/>
              <a:t> are signed.</a:t>
            </a:r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Second buy-back contracts expected end of 2018.</a:t>
            </a:r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endParaRPr lang="en-US" sz="1400" dirty="0"/>
          </a:p>
          <a:p>
            <a:pPr marL="285750" indent="-285750">
              <a:buClr>
                <a:schemeClr val="accent4"/>
              </a:buClr>
              <a:buFont typeface="Wingdings" charset="2"/>
              <a:buChar char="ü"/>
            </a:pPr>
            <a:r>
              <a:rPr lang="en-US" sz="1800" dirty="0"/>
              <a:t>Significant drop of </a:t>
            </a:r>
            <a:r>
              <a:rPr lang="en-US" sz="1800" dirty="0" smtClean="0"/>
              <a:t>telecom costs:</a:t>
            </a:r>
            <a:endParaRPr lang="en-US" sz="1800" dirty="0"/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Renegotiation of raw material purchase contract.</a:t>
            </a:r>
            <a:endParaRPr lang="en-US" sz="1400" dirty="0"/>
          </a:p>
          <a:p>
            <a:pPr marL="1028700" lvl="1">
              <a:buClr>
                <a:schemeClr val="accent4"/>
              </a:buClr>
              <a:buFont typeface="Wingdings" charset="2"/>
              <a:buChar char="ü"/>
            </a:pPr>
            <a:r>
              <a:rPr lang="en-US" sz="1400" dirty="0" smtClean="0"/>
              <a:t>Strong appetite in the market to sign with Mobile Vikings.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74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D21423"/>
                </a:solidFill>
              </a:rPr>
              <a:t>2017</a:t>
            </a:r>
            <a:r>
              <a:rPr lang="en-US" sz="2400" b="1" dirty="0" smtClean="0"/>
              <a:t> Difficult year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301751" y="1236663"/>
            <a:ext cx="7658100" cy="3592512"/>
          </a:xfrm>
          <a:noFill/>
        </p:spPr>
        <p:txBody>
          <a:bodyPr>
            <a:normAutofit/>
          </a:bodyPr>
          <a:lstStyle/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Limited visibility on advertising income.</a:t>
            </a:r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Launching costs in </a:t>
            </a:r>
            <a:r>
              <a:rPr lang="en-US" sz="2400" dirty="0" err="1" smtClean="0"/>
              <a:t>Storesquare</a:t>
            </a:r>
            <a:r>
              <a:rPr lang="en-US" sz="2400" dirty="0" smtClean="0"/>
              <a:t>, Mobile Vikings, </a:t>
            </a:r>
            <a:r>
              <a:rPr lang="en-US" sz="2400" dirty="0" err="1" smtClean="0"/>
              <a:t>Kwesties</a:t>
            </a:r>
            <a:r>
              <a:rPr lang="en-US" sz="2400" dirty="0" smtClean="0"/>
              <a:t>, new distribution </a:t>
            </a:r>
            <a:r>
              <a:rPr lang="en-US" sz="2400" dirty="0" err="1" smtClean="0"/>
              <a:t>Deze</a:t>
            </a:r>
            <a:r>
              <a:rPr lang="en-US" sz="2400" dirty="0" smtClean="0"/>
              <a:t> Week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G">
  <a:themeElements>
    <a:clrScheme name="RMG">
      <a:dk1>
        <a:sysClr val="windowText" lastClr="000000"/>
      </a:dk1>
      <a:lt1>
        <a:sysClr val="window" lastClr="FFFFFF"/>
      </a:lt1>
      <a:dk2>
        <a:srgbClr val="4C4C4C"/>
      </a:dk2>
      <a:lt2>
        <a:srgbClr val="FFFFFF"/>
      </a:lt2>
      <a:accent1>
        <a:srgbClr val="BA000C"/>
      </a:accent1>
      <a:accent2>
        <a:srgbClr val="800000"/>
      </a:accent2>
      <a:accent3>
        <a:srgbClr val="FF6666"/>
      </a:accent3>
      <a:accent4>
        <a:srgbClr val="BE0204"/>
      </a:accent4>
      <a:accent5>
        <a:srgbClr val="640F10"/>
      </a:accent5>
      <a:accent6>
        <a:srgbClr val="FF000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spcBef>
            <a:spcPct val="20000"/>
          </a:spcBef>
          <a:buClr>
            <a:schemeClr val="accent4"/>
          </a:buClr>
          <a:buFont typeface="Wingdings" charset="2"/>
          <a:buChar char="ü"/>
          <a:defRPr sz="1600" b="1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0F463-236A-4BF2-B32F-45B2106854F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RMG.thmx</Template>
  <TotalTime>7649</TotalTime>
  <Words>551</Words>
  <Application>Microsoft Office PowerPoint</Application>
  <PresentationFormat>Diavoorstelling (16:9)</PresentationFormat>
  <Paragraphs>130</Paragraphs>
  <Slides>23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RMG</vt:lpstr>
      <vt:lpstr>Results 2017 S1</vt:lpstr>
      <vt:lpstr>MISSION &amp; STRATEGY</vt:lpstr>
      <vt:lpstr>Mission and Ambition</vt:lpstr>
      <vt:lpstr>Strategy</vt:lpstr>
      <vt:lpstr>Focussing on INNOVATION</vt:lpstr>
      <vt:lpstr>Focussing on DIGITAL</vt:lpstr>
      <vt:lpstr>PowerPoint-presentatie</vt:lpstr>
      <vt:lpstr>Roularta in 2019</vt:lpstr>
      <vt:lpstr>2017 Difficult year</vt:lpstr>
      <vt:lpstr>2017 Opportunities</vt:lpstr>
      <vt:lpstr>PowerPoint-presentatie</vt:lpstr>
      <vt:lpstr>Sales analysis (based on combined)</vt:lpstr>
      <vt:lpstr>Sales analysis (based on combined)</vt:lpstr>
      <vt:lpstr>2017 S1 KEY FIGURES</vt:lpstr>
      <vt:lpstr>Combined results 2017 S1 KEY FIGURES</vt:lpstr>
      <vt:lpstr>PowerPoint-presentatie</vt:lpstr>
      <vt:lpstr>PowerPoint-presentatie</vt:lpstr>
      <vt:lpstr>Consolidated results 2017 S1 KEY FIGURES</vt:lpstr>
      <vt:lpstr>RESULTS 2017 S1 - KEY FIGURES (in €m)</vt:lpstr>
      <vt:lpstr>RESULTS 2017 S1 – CASH FLOW STATEMENT (in €m)</vt:lpstr>
      <vt:lpstr>RESULTS 2017 S1 - CAPEX (in €m)</vt:lpstr>
      <vt:lpstr>Depreciations</vt:lpstr>
      <vt:lpstr>Bank Covenants (based on combined figures)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Jeroen Mouton</cp:lastModifiedBy>
  <cp:revision>576</cp:revision>
  <cp:lastPrinted>2017-08-11T12:52:17Z</cp:lastPrinted>
  <dcterms:created xsi:type="dcterms:W3CDTF">2010-04-12T23:12:02Z</dcterms:created>
  <dcterms:modified xsi:type="dcterms:W3CDTF">2017-08-18T08:49:26Z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